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notesMasterIdLst>
    <p:notesMasterId r:id="rId22"/>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crash course designed to teach the basic workflow and essential terminology to get started DJing at home and at an open decks, this does not cover advanced theory or best practices, this course is less about the why and the how and more about giving a repeatable and digestible process with some key points to look into that will allow you to work towards those things on your own, this is the foundation that you will build your actual skills 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failing to eject the flash drive before removing it from the computer will result in it becoming corrupted and needing to be reformatted to load into a player again, that means you will have to delete everything on the drive and re-export your music again before you can use it with a player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slideLayout" Target="../slideLayouts/slideLayout1.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slideLayout" Target="../slideLayouts/slideLayout1.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arget="https://www.youtube.com/watch?v=Z2l9fouLGrw" TargetMode="External" Type="http://schemas.openxmlformats.org/officeDocument/2006/relationships/video"/><Relationship Id="rId2" Type="http://schemas.openxmlformats.org/officeDocument/2006/relationships/image" Target="../media/image-15-2.png"/><Relationship Id="rId3" Type="http://schemas.openxmlformats.org/officeDocument/2006/relationships/slideLayout" Target="../slideLayouts/slideLayout1.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arget="https://www.youtube.com/watch?v=EzHN7ftE9dU" TargetMode="External" Type="http://schemas.openxmlformats.org/officeDocument/2006/relationships/video"/><Relationship Id="rId2" Type="http://schemas.openxmlformats.org/officeDocument/2006/relationships/image" Target="../media/image-19-2.png"/><Relationship Id="rId3" Type="http://schemas.openxmlformats.org/officeDocument/2006/relationships/slideLayout" Target="../slideLayouts/slideLayout1.xm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xm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1.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141419"/>
        </a:solidFill>
      </p:bgPr>
    </p:bg>
    <p:spTree>
      <p:nvGrpSpPr>
        <p:cNvPr id="1" name=""/>
        <p:cNvGrpSpPr/>
        <p:nvPr/>
      </p:nvGrpSpPr>
      <p:grpSpPr>
        <a:xfrm>
          <a:off x="0" y="0"/>
          <a:ext cx="0" cy="0"/>
          <a:chOff x="0" y="0"/>
          <a:chExt cx="0" cy="0"/>
        </a:xfrm>
      </p:grpSpPr>
      <p:sp>
        <p:nvSpPr>
          <p:cNvPr id="3" name="Text 0"/>
          <p:cNvSpPr/>
          <p:nvPr/>
        </p:nvSpPr>
        <p:spPr>
          <a:xfrm>
            <a:off x="457200" y="274638"/>
            <a:ext cx="8686800" cy="114300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DJ Foundations</a:t>
            </a:r>
            <a:endParaRPr lang="en-US" sz="3600" dirty="0"/>
          </a:p>
        </p:txBody>
      </p:sp>
      <p:sp>
        <p:nvSpPr>
          <p:cNvPr id="4" name="Text 1"/>
          <p:cNvSpPr/>
          <p:nvPr/>
        </p:nvSpPr>
        <p:spPr>
          <a:xfrm>
            <a:off x="457200" y="1600200"/>
            <a:ext cx="8686800" cy="4525963"/>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Song Prep &amp; Basic Mixing</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What DJs actually do</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How to get started</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One clean transition</a:t>
            </a:r>
            <a:endParaRPr lang="en-US" sz="2000" dirty="0"/>
          </a:p>
        </p:txBody>
      </p:sp>
      <p:pic>
        <p:nvPicPr>
          <p:cNvPr id="5" name="Image 0" descr="preencoded.png">    </p:cNvPr>
          <p:cNvPicPr>
            <a:picLocks noChangeAspect="1"/>
          </p:cNvPicPr>
          <p:nvPr/>
        </p:nvPicPr>
        <p:blipFill>
          <a:blip r:embed="rId1"/>
          <a:stretch>
            <a:fillRect/>
          </a:stretch>
        </p:blipFill>
        <p:spPr>
          <a:xfrm>
            <a:off x="4205288" y="1847850"/>
            <a:ext cx="4938713" cy="32956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141419"/>
        </a:solidFill>
      </p:bgPr>
    </p:bg>
    <p:spTree>
      <p:nvGrpSpPr>
        <p:cNvPr id="1" name=""/>
        <p:cNvGrpSpPr/>
        <p:nvPr/>
      </p:nvGrpSpPr>
      <p:grpSpPr>
        <a:xfrm>
          <a:off x="0" y="0"/>
          <a:ext cx="0" cy="0"/>
          <a:chOff x="0" y="0"/>
          <a:chExt cx="0" cy="0"/>
        </a:xfrm>
      </p:grpSpPr>
      <p:sp>
        <p:nvSpPr>
          <p:cNvPr id="2" name="Text 0"/>
          <p:cNvSpPr/>
          <p:nvPr/>
        </p:nvSpPr>
        <p:spPr>
          <a:xfrm>
            <a:off x="457200" y="274638"/>
            <a:ext cx="8686800" cy="114300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Cue Points</a:t>
            </a:r>
            <a:endParaRPr lang="en-US" sz="3600" dirty="0"/>
          </a:p>
        </p:txBody>
      </p:sp>
      <p:sp>
        <p:nvSpPr>
          <p:cNvPr id="3" name="Text 1"/>
          <p:cNvSpPr/>
          <p:nvPr/>
        </p:nvSpPr>
        <p:spPr>
          <a:xfrm>
            <a:off x="457200" y="1600200"/>
            <a:ext cx="8686800" cy="4525963"/>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Cue = bookmark</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Hot Cue = play from here</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Memory Cue = jump to here</a:t>
            </a:r>
            <a:endParaRPr lang="en-US" sz="2000" dirty="0"/>
          </a:p>
        </p:txBody>
      </p:sp>
      <p:pic>
        <p:nvPicPr>
          <p:cNvPr id="4" name="Image 0" descr="preencoded.png">    </p:cNvPr>
          <p:cNvPicPr>
            <a:picLocks noChangeAspect="1"/>
          </p:cNvPicPr>
          <p:nvPr/>
        </p:nvPicPr>
        <p:blipFill>
          <a:blip r:embed="rId1"/>
          <a:stretch>
            <a:fillRect/>
          </a:stretch>
        </p:blipFill>
        <p:spPr>
          <a:xfrm>
            <a:off x="4386263" y="2466975"/>
            <a:ext cx="4757738" cy="26765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141419"/>
        </a:solidFill>
      </p:bgPr>
    </p:bg>
    <p:spTree>
      <p:nvGrpSpPr>
        <p:cNvPr id="1" name=""/>
        <p:cNvGrpSpPr/>
        <p:nvPr/>
      </p:nvGrpSpPr>
      <p:grpSpPr>
        <a:xfrm>
          <a:off x="0" y="0"/>
          <a:ext cx="0" cy="0"/>
          <a:chOff x="0" y="0"/>
          <a:chExt cx="0" cy="0"/>
        </a:xfrm>
      </p:grpSpPr>
      <p:sp>
        <p:nvSpPr>
          <p:cNvPr id="2" name="Text 0"/>
          <p:cNvSpPr/>
          <p:nvPr/>
        </p:nvSpPr>
        <p:spPr>
          <a:xfrm>
            <a:off x="457200" y="274638"/>
            <a:ext cx="8686800" cy="114300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Setting Cues</a:t>
            </a:r>
            <a:endParaRPr lang="en-US" sz="3600" dirty="0"/>
          </a:p>
        </p:txBody>
      </p:sp>
      <p:sp>
        <p:nvSpPr>
          <p:cNvPr id="3" name="Text 1"/>
          <p:cNvSpPr/>
          <p:nvPr/>
        </p:nvSpPr>
        <p:spPr>
          <a:xfrm>
            <a:off x="457200" y="1600200"/>
            <a:ext cx="8686800" cy="4525963"/>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Hot Cues A-D = drop</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Hot Cues E-H = mix out</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Memory Cue = mix in</a:t>
            </a:r>
            <a:endParaRPr lang="en-US" sz="2000" dirty="0"/>
          </a:p>
        </p:txBody>
      </p:sp>
      <p:pic>
        <p:nvPicPr>
          <p:cNvPr id="4" name="Image 0" descr="preencoded.png">    </p:cNvPr>
          <p:cNvPicPr>
            <a:picLocks noChangeAspect="1"/>
          </p:cNvPicPr>
          <p:nvPr/>
        </p:nvPicPr>
        <p:blipFill>
          <a:blip r:embed="rId1"/>
          <a:stretch>
            <a:fillRect/>
          </a:stretch>
        </p:blipFill>
        <p:spPr>
          <a:xfrm>
            <a:off x="376238" y="3100388"/>
            <a:ext cx="8391525" cy="1262063"/>
          </a:xfrm>
          <a:prstGeom prst="rect">
            <a:avLst/>
          </a:prstGeom>
        </p:spPr>
      </p:pic>
      <p:pic>
        <p:nvPicPr>
          <p:cNvPr id="5" name="Image 1" descr="preencoded.png">    </p:cNvPr>
          <p:cNvPicPr>
            <a:picLocks noChangeAspect="1"/>
          </p:cNvPicPr>
          <p:nvPr/>
        </p:nvPicPr>
        <p:blipFill>
          <a:blip r:embed="rId2"/>
          <a:stretch>
            <a:fillRect/>
          </a:stretch>
        </p:blipFill>
        <p:spPr>
          <a:xfrm>
            <a:off x="3905250" y="1847850"/>
            <a:ext cx="4862513" cy="47148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141419"/>
        </a:solidFill>
      </p:bgPr>
    </p:bg>
    <p:spTree>
      <p:nvGrpSpPr>
        <p:cNvPr id="1" name=""/>
        <p:cNvGrpSpPr/>
        <p:nvPr/>
      </p:nvGrpSpPr>
      <p:grpSpPr>
        <a:xfrm>
          <a:off x="0" y="0"/>
          <a:ext cx="0" cy="0"/>
          <a:chOff x="0" y="0"/>
          <a:chExt cx="0" cy="0"/>
        </a:xfrm>
      </p:grpSpPr>
      <p:sp>
        <p:nvSpPr>
          <p:cNvPr id="3" name="Text 0"/>
          <p:cNvSpPr/>
          <p:nvPr/>
        </p:nvSpPr>
        <p:spPr>
          <a:xfrm>
            <a:off x="457200" y="274638"/>
            <a:ext cx="8686800" cy="114300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Exporting to USB</a:t>
            </a:r>
            <a:endParaRPr lang="en-US" sz="3600" dirty="0"/>
          </a:p>
        </p:txBody>
      </p:sp>
      <p:sp>
        <p:nvSpPr>
          <p:cNvPr id="4" name="Text 1"/>
          <p:cNvSpPr/>
          <p:nvPr/>
        </p:nvSpPr>
        <p:spPr>
          <a:xfrm>
            <a:off x="457200" y="1600200"/>
            <a:ext cx="8686800" cy="4525963"/>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Create playlist(s)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Check device settings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Export playlist or folder to USB</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*EJECT DRIVE BEFORE REMOVAL*</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(extremely important)</a:t>
            </a:r>
            <a:endParaRPr lang="en-US" sz="2000" dirty="0"/>
          </a:p>
        </p:txBody>
      </p:sp>
      <p:pic>
        <p:nvPicPr>
          <p:cNvPr id="5" name="Image 0" descr="preencoded.png">    </p:cNvPr>
          <p:cNvPicPr>
            <a:picLocks noChangeAspect="1"/>
          </p:cNvPicPr>
          <p:nvPr/>
        </p:nvPicPr>
        <p:blipFill>
          <a:blip r:embed="rId1"/>
          <a:stretch>
            <a:fillRect/>
          </a:stretch>
        </p:blipFill>
        <p:spPr>
          <a:xfrm>
            <a:off x="5048250" y="942975"/>
            <a:ext cx="3988333" cy="3988333"/>
          </a:xfrm>
          <a:prstGeom prst="rect">
            <a:avLst/>
          </a:prstGeom>
        </p:spPr>
      </p:pic>
      <p:pic>
        <p:nvPicPr>
          <p:cNvPr id="6" name="Image 1" descr="preencoded.png">    </p:cNvPr>
          <p:cNvPicPr>
            <a:picLocks noChangeAspect="1"/>
          </p:cNvPicPr>
          <p:nvPr/>
        </p:nvPicPr>
        <p:blipFill>
          <a:blip r:embed="rId2"/>
          <a:stretch>
            <a:fillRect/>
          </a:stretch>
        </p:blipFill>
        <p:spPr>
          <a:xfrm>
            <a:off x="847725" y="3524250"/>
            <a:ext cx="4200525" cy="676275"/>
          </a:xfrm>
          <a:prstGeom prst="rect">
            <a:avLst/>
          </a:prstGeom>
        </p:spPr>
      </p:pic>
      <p:sp>
        <p:nvSpPr>
          <p:cNvPr id="7" name="Shape 2"/>
          <p:cNvSpPr/>
          <p:nvPr/>
        </p:nvSpPr>
        <p:spPr>
          <a:xfrm>
            <a:off x="2843213" y="3567113"/>
            <a:ext cx="409575" cy="409575"/>
          </a:xfrm>
          <a:prstGeom prst="ellipse">
            <a:avLst/>
          </a:prstGeom>
          <a:noFill/>
          <a:ln w="50800">
            <a:solidFill>
              <a:srgbClr val="FF0000"/>
            </a:solidFill>
            <a:prstDash val="solid"/>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141419"/>
        </a:solidFill>
      </p:bgPr>
    </p:bg>
    <p:spTree>
      <p:nvGrpSpPr>
        <p:cNvPr id="1" name=""/>
        <p:cNvGrpSpPr/>
        <p:nvPr/>
      </p:nvGrpSpPr>
      <p:grpSpPr>
        <a:xfrm>
          <a:off x="0" y="0"/>
          <a:ext cx="0" cy="0"/>
          <a:chOff x="0" y="0"/>
          <a:chExt cx="0" cy="0"/>
        </a:xfrm>
      </p:grpSpPr>
      <p:sp>
        <p:nvSpPr>
          <p:cNvPr id="2" name="Text 0"/>
          <p:cNvSpPr/>
          <p:nvPr/>
        </p:nvSpPr>
        <p:spPr>
          <a:xfrm>
            <a:off x="457200" y="274638"/>
            <a:ext cx="8686800" cy="114300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Player Basics (CDJ / XDJ)</a:t>
            </a:r>
            <a:endParaRPr lang="en-US" sz="3600" dirty="0"/>
          </a:p>
        </p:txBody>
      </p:sp>
      <p:sp>
        <p:nvSpPr>
          <p:cNvPr id="3" name="Text 1"/>
          <p:cNvSpPr/>
          <p:nvPr/>
        </p:nvSpPr>
        <p:spPr>
          <a:xfrm>
            <a:off x="457200" y="1600200"/>
            <a:ext cx="8686800" cy="4525963"/>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Play / Cue</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Hot Cues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Jog wheel</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Cue/Loop Call</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Tempo slider</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Browse knob</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USB Select / Eject</a:t>
            </a:r>
            <a:endParaRPr lang="en-US" sz="2000" dirty="0"/>
          </a:p>
        </p:txBody>
      </p:sp>
      <p:pic>
        <p:nvPicPr>
          <p:cNvPr id="4" name="Image 0" descr="preencoded.png">    </p:cNvPr>
          <p:cNvPicPr>
            <a:picLocks noChangeAspect="1"/>
          </p:cNvPicPr>
          <p:nvPr/>
        </p:nvPicPr>
        <p:blipFill>
          <a:blip r:embed="rId1"/>
          <a:stretch>
            <a:fillRect/>
          </a:stretch>
        </p:blipFill>
        <p:spPr>
          <a:xfrm>
            <a:off x="4210050" y="1847850"/>
            <a:ext cx="4933950" cy="32956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141419"/>
        </a:solidFill>
      </p:bgPr>
    </p:bg>
    <p:spTree>
      <p:nvGrpSpPr>
        <p:cNvPr id="1" name=""/>
        <p:cNvGrpSpPr/>
        <p:nvPr/>
      </p:nvGrpSpPr>
      <p:grpSpPr>
        <a:xfrm>
          <a:off x="0" y="0"/>
          <a:ext cx="0" cy="0"/>
          <a:chOff x="0" y="0"/>
          <a:chExt cx="0" cy="0"/>
        </a:xfrm>
      </p:grpSpPr>
      <p:sp>
        <p:nvSpPr>
          <p:cNvPr id="2" name="Text 0"/>
          <p:cNvSpPr/>
          <p:nvPr/>
        </p:nvSpPr>
        <p:spPr>
          <a:xfrm>
            <a:off x="457200" y="274638"/>
            <a:ext cx="8686800" cy="114300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Mixer Basics</a:t>
            </a:r>
            <a:endParaRPr lang="en-US" sz="3600" dirty="0"/>
          </a:p>
        </p:txBody>
      </p:sp>
      <p:sp>
        <p:nvSpPr>
          <p:cNvPr id="3" name="Text 1"/>
          <p:cNvSpPr/>
          <p:nvPr/>
        </p:nvSpPr>
        <p:spPr>
          <a:xfrm>
            <a:off x="457200" y="1600200"/>
            <a:ext cx="8686800" cy="4525963"/>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Channel faders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Headphone Cue = audition</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Color FX / FX</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EQ: lows / mids / highs</a:t>
            </a:r>
            <a:endParaRPr lang="en-US" sz="2000" dirty="0"/>
          </a:p>
        </p:txBody>
      </p:sp>
      <p:pic>
        <p:nvPicPr>
          <p:cNvPr id="4" name="Image 0" descr="preencoded.png">    </p:cNvPr>
          <p:cNvPicPr>
            <a:picLocks noChangeAspect="1"/>
          </p:cNvPicPr>
          <p:nvPr/>
        </p:nvPicPr>
        <p:blipFill>
          <a:blip r:embed="rId1"/>
          <a:stretch>
            <a:fillRect/>
          </a:stretch>
        </p:blipFill>
        <p:spPr>
          <a:xfrm>
            <a:off x="4633913" y="2038350"/>
            <a:ext cx="4510088" cy="31051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141419"/>
        </a:solidFill>
      </p:bgPr>
    </p:bg>
    <p:spTree>
      <p:nvGrpSpPr>
        <p:cNvPr id="1" name=""/>
        <p:cNvGrpSpPr/>
        <p:nvPr/>
      </p:nvGrpSpPr>
      <p:grpSpPr>
        <a:xfrm>
          <a:off x="0" y="0"/>
          <a:ext cx="0" cy="0"/>
          <a:chOff x="0" y="0"/>
          <a:chExt cx="0" cy="0"/>
        </a:xfrm>
      </p:grpSpPr>
      <p:pic>
        <p:nvPicPr>
          <p:cNvPr id="3" name="Media 0"/>
          <p:cNvPicPr/>
          <p:nvPr>
            <a:videoFile r:link="rId1"/>
          </p:nvPr>
        </p:nvPicPr>
        <p:blipFill>
          <a:blip r:embed="rId2"/>
          <a:stretch>
            <a:fillRect/>
          </a:stretch>
        </p:blipFill>
        <p:spPr>
          <a:xfrm>
            <a:off x="752475" y="423863"/>
            <a:ext cx="7639050" cy="42957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141419"/>
        </a:solidFill>
      </p:bgPr>
    </p:bg>
    <p:spTree>
      <p:nvGrpSpPr>
        <p:cNvPr id="1" name=""/>
        <p:cNvGrpSpPr/>
        <p:nvPr/>
      </p:nvGrpSpPr>
      <p:grpSpPr>
        <a:xfrm>
          <a:off x="0" y="0"/>
          <a:ext cx="0" cy="0"/>
          <a:chOff x="0" y="0"/>
          <a:chExt cx="0" cy="0"/>
        </a:xfrm>
      </p:grpSpPr>
      <p:sp>
        <p:nvSpPr>
          <p:cNvPr id="2" name="Text 0"/>
          <p:cNvSpPr/>
          <p:nvPr/>
        </p:nvSpPr>
        <p:spPr>
          <a:xfrm>
            <a:off x="457200" y="274638"/>
            <a:ext cx="8686800" cy="114300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The First Mix</a:t>
            </a:r>
            <a:endParaRPr lang="en-US" sz="3600" dirty="0"/>
          </a:p>
        </p:txBody>
      </p:sp>
      <p:sp>
        <p:nvSpPr>
          <p:cNvPr id="3" name="Text 1"/>
          <p:cNvSpPr/>
          <p:nvPr/>
        </p:nvSpPr>
        <p:spPr>
          <a:xfrm>
            <a:off x="457200" y="1600200"/>
            <a:ext cx="8686800" cy="4525963"/>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Track A playing</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Find Track B</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Audition in Headphones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Start Track B on phrase</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Balance w/ EQ / Volume</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Fade out Track A by end of phrase</a:t>
            </a:r>
            <a:endParaRPr lang="en-US" sz="2000" dirty="0"/>
          </a:p>
        </p:txBody>
      </p:sp>
      <p:pic>
        <p:nvPicPr>
          <p:cNvPr id="4" name="Image 0" descr="preencoded.png">    </p:cNvPr>
          <p:cNvPicPr>
            <a:picLocks noChangeAspect="1"/>
          </p:cNvPicPr>
          <p:nvPr/>
        </p:nvPicPr>
        <p:blipFill>
          <a:blip r:embed="rId1"/>
          <a:stretch>
            <a:fillRect/>
          </a:stretch>
        </p:blipFill>
        <p:spPr>
          <a:xfrm>
            <a:off x="5767388" y="1123950"/>
            <a:ext cx="2918706" cy="39243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141419"/>
        </a:solidFill>
      </p:bgPr>
    </p:bg>
    <p:spTree>
      <p:nvGrpSpPr>
        <p:cNvPr id="1" name=""/>
        <p:cNvGrpSpPr/>
        <p:nvPr/>
      </p:nvGrpSpPr>
      <p:grpSpPr>
        <a:xfrm>
          <a:off x="0" y="0"/>
          <a:ext cx="0" cy="0"/>
          <a:chOff x="0" y="0"/>
          <a:chExt cx="0" cy="0"/>
        </a:xfrm>
      </p:grpSpPr>
      <p:sp>
        <p:nvSpPr>
          <p:cNvPr id="2" name="Text 0"/>
          <p:cNvSpPr/>
          <p:nvPr/>
        </p:nvSpPr>
        <p:spPr>
          <a:xfrm>
            <a:off x="457200" y="274638"/>
            <a:ext cx="8686800" cy="114300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Practice &amp; Next Steps</a:t>
            </a:r>
            <a:endParaRPr lang="en-US" sz="3600" dirty="0"/>
          </a:p>
        </p:txBody>
      </p:sp>
      <p:sp>
        <p:nvSpPr>
          <p:cNvPr id="3" name="Text 1"/>
          <p:cNvSpPr/>
          <p:nvPr/>
        </p:nvSpPr>
        <p:spPr>
          <a:xfrm>
            <a:off x="1757363" y="1443038"/>
            <a:ext cx="8686800" cy="4525963"/>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Prep 10-15 tracks</a:t>
            </a:r>
            <a:endParaRPr lang="en-US" sz="2000" dirty="0"/>
          </a:p>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Mix A → B → C</a:t>
            </a:r>
            <a:endParaRPr lang="en-US" sz="2000" dirty="0"/>
          </a:p>
        </p:txBody>
      </p:sp>
      <p:sp>
        <p:nvSpPr>
          <p:cNvPr id="4" name="Text 2"/>
          <p:cNvSpPr/>
          <p:nvPr/>
        </p:nvSpPr>
        <p:spPr>
          <a:xfrm>
            <a:off x="4519613" y="1443038"/>
            <a:ext cx="8686800" cy="4525963"/>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Repeat basic mix</a:t>
            </a:r>
            <a:endParaRPr lang="en-US" sz="2000" dirty="0"/>
          </a:p>
          <a:p>
            <a:pPr algn="l" indent="0" marL="0">
              <a:lnSpc>
                <a:spcPts val="2420"/>
              </a:lnSpc>
              <a:buNone/>
            </a:pPr>
            <a:r>
              <a:rPr lang="en-US" sz="2000" dirty="0">
                <a:solidFill>
                  <a:srgbClr val="FFFFFF">
                    <a:alpha val="99000"/>
                  </a:srgbClr>
                </a:solidFill>
                <a:latin typeface="Inter" pitchFamily="34" charset="0"/>
                <a:ea typeface="Inter" pitchFamily="34" charset="-122"/>
                <a:cs typeface="Inter" pitchFamily="34" charset="-120"/>
              </a:rPr>
              <a:t>• Come to open decks!!</a:t>
            </a:r>
            <a:endParaRPr lang="en-US" sz="2000" dirty="0"/>
          </a:p>
        </p:txBody>
      </p:sp>
      <p:pic>
        <p:nvPicPr>
          <p:cNvPr id="5" name="Image 0" descr="preencoded.png">    </p:cNvPr>
          <p:cNvPicPr>
            <a:picLocks noChangeAspect="1"/>
          </p:cNvPicPr>
          <p:nvPr/>
        </p:nvPicPr>
        <p:blipFill>
          <a:blip r:embed="rId1"/>
          <a:stretch>
            <a:fillRect/>
          </a:stretch>
        </p:blipFill>
        <p:spPr>
          <a:xfrm>
            <a:off x="747713" y="2571750"/>
            <a:ext cx="7543800" cy="226779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141419"/>
        </a:solidFill>
      </p:bgPr>
    </p:bg>
    <p:spTree>
      <p:nvGrpSpPr>
        <p:cNvPr id="1" name=""/>
        <p:cNvGrpSpPr/>
        <p:nvPr/>
      </p:nvGrpSpPr>
      <p:grpSpPr>
        <a:xfrm>
          <a:off x="0" y="0"/>
          <a:ext cx="0" cy="0"/>
          <a:chOff x="0" y="0"/>
          <a:chExt cx="0" cy="0"/>
        </a:xfrm>
      </p:grpSpPr>
      <p:sp>
        <p:nvSpPr>
          <p:cNvPr id="2" name="Text 0"/>
          <p:cNvSpPr/>
          <p:nvPr/>
        </p:nvSpPr>
        <p:spPr>
          <a:xfrm>
            <a:off x="457200" y="274638"/>
            <a:ext cx="8686800" cy="114300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Take It Further</a:t>
            </a:r>
            <a:endParaRPr lang="en-US" sz="3600" dirty="0"/>
          </a:p>
        </p:txBody>
      </p:sp>
      <p:sp>
        <p:nvSpPr>
          <p:cNvPr id="3" name="Text 1"/>
          <p:cNvSpPr/>
          <p:nvPr/>
        </p:nvSpPr>
        <p:spPr>
          <a:xfrm>
            <a:off x="4791075" y="1600200"/>
            <a:ext cx="8686800" cy="4525963"/>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Manual beatmatching by ear</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Harmonic mixing (Camelot wheel)</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Cue based live remixing</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Loop-based transitions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Tempo and genre jumps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Library organization strategies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Set planning vs. freestyle</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Performance psychology</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Mixing with Vinyl</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Music Produciton</a:t>
            </a:r>
            <a:endParaRPr lang="en-US" sz="2000" dirty="0"/>
          </a:p>
        </p:txBody>
      </p:sp>
      <p:sp>
        <p:nvSpPr>
          <p:cNvPr id="4" name="Text 2"/>
          <p:cNvSpPr/>
          <p:nvPr/>
        </p:nvSpPr>
        <p:spPr>
          <a:xfrm>
            <a:off x="457200" y="1600200"/>
            <a:ext cx="8686800" cy="4525963"/>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Slam Academy DJ course</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Attending shows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Attending festivals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History of DJing</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Recording a mix</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Uploading a mix</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Connecting with promoters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Connecting with other DJs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Watching iconic sets on youtube</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Incorporating live instruments</a:t>
            </a:r>
            <a:endParaRPr lang="en-US" sz="20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141419"/>
        </a:solidFill>
      </p:bgPr>
    </p:bg>
    <p:spTree>
      <p:nvGrpSpPr>
        <p:cNvPr id="1" name=""/>
        <p:cNvGrpSpPr/>
        <p:nvPr/>
      </p:nvGrpSpPr>
      <p:grpSpPr>
        <a:xfrm>
          <a:off x="0" y="0"/>
          <a:ext cx="0" cy="0"/>
          <a:chOff x="0" y="0"/>
          <a:chExt cx="0" cy="0"/>
        </a:xfrm>
      </p:grpSpPr>
      <p:pic>
        <p:nvPicPr>
          <p:cNvPr id="3" name="Media 0"/>
          <p:cNvPicPr/>
          <p:nvPr>
            <a:videoFile r:link="rId1"/>
          </p:nvPr>
        </p:nvPicPr>
        <p:blipFill>
          <a:blip r:embed="rId2"/>
          <a:stretch>
            <a:fillRect/>
          </a:stretch>
        </p:blipFill>
        <p:spPr>
          <a:xfrm>
            <a:off x="695325" y="390525"/>
            <a:ext cx="7753350" cy="435768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141419"/>
        </a:solidFill>
      </p:bgPr>
    </p:bg>
    <p:spTree>
      <p:nvGrpSpPr>
        <p:cNvPr id="1" name=""/>
        <p:cNvGrpSpPr/>
        <p:nvPr/>
      </p:nvGrpSpPr>
      <p:grpSpPr>
        <a:xfrm>
          <a:off x="0" y="0"/>
          <a:ext cx="0" cy="0"/>
          <a:chOff x="0" y="0"/>
          <a:chExt cx="0" cy="0"/>
        </a:xfrm>
      </p:grpSpPr>
      <p:sp>
        <p:nvSpPr>
          <p:cNvPr id="2" name="Text 0"/>
          <p:cNvSpPr/>
          <p:nvPr/>
        </p:nvSpPr>
        <p:spPr>
          <a:xfrm>
            <a:off x="457200" y="274638"/>
            <a:ext cx="8686800" cy="114300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Who Am I?</a:t>
            </a:r>
            <a:endParaRPr lang="en-US" sz="3600" dirty="0"/>
          </a:p>
        </p:txBody>
      </p:sp>
      <p:sp>
        <p:nvSpPr>
          <p:cNvPr id="3" name="Text 1"/>
          <p:cNvSpPr/>
          <p:nvPr/>
        </p:nvSpPr>
        <p:spPr>
          <a:xfrm>
            <a:off x="457200" y="1600200"/>
            <a:ext cx="8686800" cy="4525963"/>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Multidisciplinary artist of 15 years </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DJ/VJ/Producer</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Encanti Music Academy Alumni</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St. Cloud native</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pretty chill guy</a:t>
            </a:r>
            <a:endParaRPr lang="en-US" sz="2000" dirty="0"/>
          </a:p>
        </p:txBody>
      </p:sp>
      <p:pic>
        <p:nvPicPr>
          <p:cNvPr id="4" name="Image 0" descr="preencoded.png">    </p:cNvPr>
          <p:cNvPicPr>
            <a:picLocks noChangeAspect="1"/>
          </p:cNvPicPr>
          <p:nvPr/>
        </p:nvPicPr>
        <p:blipFill>
          <a:blip r:embed="rId1"/>
          <a:stretch>
            <a:fillRect/>
          </a:stretch>
        </p:blipFill>
        <p:spPr>
          <a:xfrm>
            <a:off x="4838700" y="1838325"/>
            <a:ext cx="4305300" cy="3305175"/>
          </a:xfrm>
          <a:prstGeom prst="rect">
            <a:avLst/>
          </a:prstGeom>
        </p:spPr>
      </p:pic>
      <p:pic>
        <p:nvPicPr>
          <p:cNvPr id="5" name="Image 1" descr="preencoded.png">    </p:cNvPr>
          <p:cNvPicPr>
            <a:picLocks noChangeAspect="1"/>
          </p:cNvPicPr>
          <p:nvPr/>
        </p:nvPicPr>
        <p:blipFill>
          <a:blip r:embed="rId2"/>
          <a:stretch>
            <a:fillRect/>
          </a:stretch>
        </p:blipFill>
        <p:spPr>
          <a:xfrm>
            <a:off x="2305050" y="2805113"/>
            <a:ext cx="1924050" cy="210978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141419"/>
        </a:solidFill>
      </p:bgPr>
    </p:bg>
    <p:spTree>
      <p:nvGrpSpPr>
        <p:cNvPr id="1" name=""/>
        <p:cNvGrpSpPr/>
        <p:nvPr/>
      </p:nvGrpSpPr>
      <p:grpSpPr>
        <a:xfrm>
          <a:off x="0" y="0"/>
          <a:ext cx="0" cy="0"/>
          <a:chOff x="0" y="0"/>
          <a:chExt cx="0" cy="0"/>
        </a:xfrm>
      </p:grpSpPr>
      <p:sp>
        <p:nvSpPr>
          <p:cNvPr id="2" name="Text 0"/>
          <p:cNvSpPr/>
          <p:nvPr/>
        </p:nvSpPr>
        <p:spPr>
          <a:xfrm>
            <a:off x="457200" y="274638"/>
            <a:ext cx="8686800" cy="114300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Q&amp;A</a:t>
            </a:r>
            <a:endParaRPr lang="en-US" sz="3600" dirty="0"/>
          </a:p>
        </p:txBody>
      </p:sp>
      <p:pic>
        <p:nvPicPr>
          <p:cNvPr id="3" name="Image 0" descr="preencoded.png">    </p:cNvPr>
          <p:cNvPicPr>
            <a:picLocks noChangeAspect="1"/>
          </p:cNvPicPr>
          <p:nvPr/>
        </p:nvPicPr>
        <p:blipFill>
          <a:blip r:embed="rId1"/>
          <a:stretch>
            <a:fillRect/>
          </a:stretch>
        </p:blipFill>
        <p:spPr>
          <a:xfrm>
            <a:off x="1809750" y="1233488"/>
            <a:ext cx="5519738" cy="365283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141419"/>
        </a:solidFill>
      </p:bgPr>
    </p:bg>
    <p:spTree>
      <p:nvGrpSpPr>
        <p:cNvPr id="1" name=""/>
        <p:cNvGrpSpPr/>
        <p:nvPr/>
      </p:nvGrpSpPr>
      <p:grpSpPr>
        <a:xfrm>
          <a:off x="0" y="0"/>
          <a:ext cx="0" cy="0"/>
          <a:chOff x="0" y="0"/>
          <a:chExt cx="0" cy="0"/>
        </a:xfrm>
      </p:grpSpPr>
      <p:sp>
        <p:nvSpPr>
          <p:cNvPr id="2" name="Text 0"/>
          <p:cNvSpPr/>
          <p:nvPr/>
        </p:nvSpPr>
        <p:spPr>
          <a:xfrm>
            <a:off x="457200" y="274638"/>
            <a:ext cx="8686800" cy="114300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What You’ll Be Able to Do</a:t>
            </a:r>
            <a:endParaRPr lang="en-US" sz="3600" dirty="0"/>
          </a:p>
        </p:txBody>
      </p:sp>
      <p:sp>
        <p:nvSpPr>
          <p:cNvPr id="3" name="Text 1"/>
          <p:cNvSpPr/>
          <p:nvPr/>
        </p:nvSpPr>
        <p:spPr>
          <a:xfrm>
            <a:off x="457200" y="1590675"/>
            <a:ext cx="8686800" cy="4525963"/>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Prepare tracks in Rekordbox</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Load music on club gear</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Match BPM</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Perform a basic mix</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Practice at home confidently</a:t>
            </a:r>
            <a:endParaRPr lang="en-US" sz="2000" dirty="0"/>
          </a:p>
        </p:txBody>
      </p:sp>
      <p:pic>
        <p:nvPicPr>
          <p:cNvPr id="4" name="Image 0" descr="preencoded.png">    </p:cNvPr>
          <p:cNvPicPr>
            <a:picLocks noChangeAspect="1"/>
          </p:cNvPicPr>
          <p:nvPr/>
        </p:nvPicPr>
        <p:blipFill>
          <a:blip r:embed="rId1"/>
          <a:stretch>
            <a:fillRect/>
          </a:stretch>
        </p:blipFill>
        <p:spPr>
          <a:xfrm>
            <a:off x="4243388" y="1838325"/>
            <a:ext cx="4900613" cy="33051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141419"/>
        </a:solidFill>
      </p:bgPr>
    </p:bg>
    <p:spTree>
      <p:nvGrpSpPr>
        <p:cNvPr id="1" name=""/>
        <p:cNvGrpSpPr/>
        <p:nvPr/>
      </p:nvGrpSpPr>
      <p:grpSpPr>
        <a:xfrm>
          <a:off x="0" y="0"/>
          <a:ext cx="0" cy="0"/>
          <a:chOff x="0" y="0"/>
          <a:chExt cx="0" cy="0"/>
        </a:xfrm>
      </p:grpSpPr>
      <p:sp>
        <p:nvSpPr>
          <p:cNvPr id="2" name="Text 0"/>
          <p:cNvSpPr/>
          <p:nvPr/>
        </p:nvSpPr>
        <p:spPr>
          <a:xfrm>
            <a:off x="457200" y="274638"/>
            <a:ext cx="8686800" cy="114300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What You Need</a:t>
            </a:r>
            <a:endParaRPr lang="en-US" sz="3600" dirty="0"/>
          </a:p>
        </p:txBody>
      </p:sp>
      <p:sp>
        <p:nvSpPr>
          <p:cNvPr id="3" name="Text 1"/>
          <p:cNvSpPr/>
          <p:nvPr/>
        </p:nvSpPr>
        <p:spPr>
          <a:xfrm>
            <a:off x="457200" y="1600200"/>
            <a:ext cx="8686800" cy="4525963"/>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Computer</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Headphones/Speakers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Music files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Rekordbox installed</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USB drive</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Optional: controller</a:t>
            </a:r>
            <a:endParaRPr lang="en-US" sz="2000" dirty="0"/>
          </a:p>
        </p:txBody>
      </p:sp>
      <p:pic>
        <p:nvPicPr>
          <p:cNvPr id="4" name="Image 0" descr="preencoded.png">    </p:cNvPr>
          <p:cNvPicPr>
            <a:picLocks noChangeAspect="1"/>
          </p:cNvPicPr>
          <p:nvPr/>
        </p:nvPicPr>
        <p:blipFill>
          <a:blip r:embed="rId1"/>
          <a:stretch>
            <a:fillRect/>
          </a:stretch>
        </p:blipFill>
        <p:spPr>
          <a:xfrm>
            <a:off x="4343400" y="1819275"/>
            <a:ext cx="4800600" cy="33242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141419"/>
        </a:solidFill>
      </p:bgPr>
    </p:bg>
    <p:spTree>
      <p:nvGrpSpPr>
        <p:cNvPr id="1" name=""/>
        <p:cNvGrpSpPr/>
        <p:nvPr/>
      </p:nvGrpSpPr>
      <p:grpSpPr>
        <a:xfrm>
          <a:off x="0" y="0"/>
          <a:ext cx="0" cy="0"/>
          <a:chOff x="0" y="0"/>
          <a:chExt cx="0" cy="0"/>
        </a:xfrm>
      </p:grpSpPr>
      <p:sp>
        <p:nvSpPr>
          <p:cNvPr id="2" name="Text 0"/>
          <p:cNvSpPr/>
          <p:nvPr/>
        </p:nvSpPr>
        <p:spPr>
          <a:xfrm>
            <a:off x="457200" y="274638"/>
            <a:ext cx="8686800" cy="114300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DJ Workflow</a:t>
            </a:r>
            <a:endParaRPr lang="en-US" sz="3600" dirty="0"/>
          </a:p>
        </p:txBody>
      </p:sp>
      <p:sp>
        <p:nvSpPr>
          <p:cNvPr id="3" name="Text 1"/>
          <p:cNvSpPr/>
          <p:nvPr/>
        </p:nvSpPr>
        <p:spPr>
          <a:xfrm>
            <a:off x="457200" y="1600200"/>
            <a:ext cx="8686800" cy="4525963"/>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Get music</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Prep tracks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Make playlist(s)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Export</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Mix</a:t>
            </a:r>
            <a:endParaRPr lang="en-US" sz="2000" dirty="0"/>
          </a:p>
        </p:txBody>
      </p:sp>
      <p:pic>
        <p:nvPicPr>
          <p:cNvPr id="4" name="Image 0" descr="preencoded.png">    </p:cNvPr>
          <p:cNvPicPr>
            <a:picLocks noChangeAspect="1"/>
          </p:cNvPicPr>
          <p:nvPr/>
        </p:nvPicPr>
        <p:blipFill>
          <a:blip r:embed="rId1"/>
          <a:stretch>
            <a:fillRect/>
          </a:stretch>
        </p:blipFill>
        <p:spPr>
          <a:xfrm>
            <a:off x="4876800" y="1824038"/>
            <a:ext cx="4267200" cy="331946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141419"/>
        </a:solidFill>
      </p:bgPr>
    </p:bg>
    <p:spTree>
      <p:nvGrpSpPr>
        <p:cNvPr id="1" name=""/>
        <p:cNvGrpSpPr/>
        <p:nvPr/>
      </p:nvGrpSpPr>
      <p:grpSpPr>
        <a:xfrm>
          <a:off x="0" y="0"/>
          <a:ext cx="0" cy="0"/>
          <a:chOff x="0" y="0"/>
          <a:chExt cx="0" cy="0"/>
        </a:xfrm>
      </p:grpSpPr>
      <p:sp>
        <p:nvSpPr>
          <p:cNvPr id="2" name="Text 0"/>
          <p:cNvSpPr/>
          <p:nvPr/>
        </p:nvSpPr>
        <p:spPr>
          <a:xfrm>
            <a:off x="457200" y="274638"/>
            <a:ext cx="8686800" cy="114300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Finding Music</a:t>
            </a:r>
            <a:endParaRPr lang="en-US" sz="3600" dirty="0"/>
          </a:p>
        </p:txBody>
      </p:sp>
      <p:sp>
        <p:nvSpPr>
          <p:cNvPr id="3" name="Text 1"/>
          <p:cNvSpPr/>
          <p:nvPr/>
        </p:nvSpPr>
        <p:spPr>
          <a:xfrm>
            <a:off x="457200" y="1600200"/>
            <a:ext cx="8686800" cy="4525963"/>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Soundcloud</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Bandcamp</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Beatport</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Itunes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Record labels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Music Collectives</a:t>
            </a:r>
            <a:endParaRPr lang="en-US" sz="2000" dirty="0"/>
          </a:p>
        </p:txBody>
      </p:sp>
      <p:pic>
        <p:nvPicPr>
          <p:cNvPr id="4" name="Image 0" descr="preencoded.png">    </p:cNvPr>
          <p:cNvPicPr>
            <a:picLocks noChangeAspect="1"/>
          </p:cNvPicPr>
          <p:nvPr/>
        </p:nvPicPr>
        <p:blipFill>
          <a:blip r:embed="rId1"/>
          <a:stretch>
            <a:fillRect/>
          </a:stretch>
        </p:blipFill>
        <p:spPr>
          <a:xfrm>
            <a:off x="3557588" y="2571750"/>
            <a:ext cx="5586413" cy="25717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141419"/>
        </a:solidFill>
      </p:bgPr>
    </p:bg>
    <p:spTree>
      <p:nvGrpSpPr>
        <p:cNvPr id="1" name=""/>
        <p:cNvGrpSpPr/>
        <p:nvPr/>
      </p:nvGrpSpPr>
      <p:grpSpPr>
        <a:xfrm>
          <a:off x="0" y="0"/>
          <a:ext cx="0" cy="0"/>
          <a:chOff x="0" y="0"/>
          <a:chExt cx="0" cy="0"/>
        </a:xfrm>
      </p:grpSpPr>
      <p:sp>
        <p:nvSpPr>
          <p:cNvPr id="2" name="Text 0"/>
          <p:cNvSpPr/>
          <p:nvPr/>
        </p:nvSpPr>
        <p:spPr>
          <a:xfrm>
            <a:off x="457200" y="274638"/>
            <a:ext cx="8686800" cy="114300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Rekordbox</a:t>
            </a:r>
            <a:endParaRPr lang="en-US" sz="3600" dirty="0"/>
          </a:p>
        </p:txBody>
      </p:sp>
      <p:sp>
        <p:nvSpPr>
          <p:cNvPr id="3" name="Text 1"/>
          <p:cNvSpPr/>
          <p:nvPr/>
        </p:nvSpPr>
        <p:spPr>
          <a:xfrm>
            <a:off x="457200" y="1600200"/>
            <a:ext cx="8686800" cy="4525963"/>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Player</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CUE/LOOP and GRID</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Playlists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Library</a:t>
            </a:r>
            <a:endParaRPr lang="en-US" sz="2000" dirty="0"/>
          </a:p>
        </p:txBody>
      </p:sp>
      <p:pic>
        <p:nvPicPr>
          <p:cNvPr id="4" name="Image 0" descr="preencoded.png">    </p:cNvPr>
          <p:cNvPicPr>
            <a:picLocks noChangeAspect="1"/>
          </p:cNvPicPr>
          <p:nvPr/>
        </p:nvPicPr>
        <p:blipFill>
          <a:blip r:embed="rId1"/>
          <a:stretch>
            <a:fillRect/>
          </a:stretch>
        </p:blipFill>
        <p:spPr>
          <a:xfrm>
            <a:off x="3600450" y="2314575"/>
            <a:ext cx="5543550" cy="2828925"/>
          </a:xfrm>
          <a:prstGeom prst="rect">
            <a:avLst/>
          </a:prstGeom>
        </p:spPr>
      </p:pic>
      <p:pic>
        <p:nvPicPr>
          <p:cNvPr id="5" name="Image 1" descr="preencoded.png">    </p:cNvPr>
          <p:cNvPicPr>
            <a:picLocks noChangeAspect="1"/>
          </p:cNvPicPr>
          <p:nvPr/>
        </p:nvPicPr>
        <p:blipFill>
          <a:blip r:embed="rId2"/>
          <a:stretch>
            <a:fillRect/>
          </a:stretch>
        </p:blipFill>
        <p:spPr>
          <a:xfrm>
            <a:off x="6938963" y="66675"/>
            <a:ext cx="2090738" cy="209073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141419"/>
        </a:solidFill>
      </p:bgPr>
    </p:bg>
    <p:spTree>
      <p:nvGrpSpPr>
        <p:cNvPr id="1" name=""/>
        <p:cNvGrpSpPr/>
        <p:nvPr/>
      </p:nvGrpSpPr>
      <p:grpSpPr>
        <a:xfrm>
          <a:off x="0" y="0"/>
          <a:ext cx="0" cy="0"/>
          <a:chOff x="0" y="0"/>
          <a:chExt cx="0" cy="0"/>
        </a:xfrm>
      </p:grpSpPr>
      <p:sp>
        <p:nvSpPr>
          <p:cNvPr id="2" name="Text 0"/>
          <p:cNvSpPr/>
          <p:nvPr/>
        </p:nvSpPr>
        <p:spPr>
          <a:xfrm>
            <a:off x="457200" y="274638"/>
            <a:ext cx="8686800" cy="114300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Beatgrids &amp; BPM</a:t>
            </a:r>
            <a:endParaRPr lang="en-US" sz="3600" dirty="0"/>
          </a:p>
        </p:txBody>
      </p:sp>
      <p:sp>
        <p:nvSpPr>
          <p:cNvPr id="3" name="Text 1"/>
          <p:cNvSpPr/>
          <p:nvPr/>
        </p:nvSpPr>
        <p:spPr>
          <a:xfrm>
            <a:off x="457200" y="1600200"/>
            <a:ext cx="8686800" cy="4525963"/>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Beatgrid = timing map</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Red line = first beat</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BPM must be correct</a:t>
            </a:r>
            <a:endParaRPr lang="en-US" sz="2000" dirty="0"/>
          </a:p>
        </p:txBody>
      </p:sp>
      <p:pic>
        <p:nvPicPr>
          <p:cNvPr id="4" name="Image 0" descr="preencoded.png">    </p:cNvPr>
          <p:cNvPicPr>
            <a:picLocks noChangeAspect="1"/>
          </p:cNvPicPr>
          <p:nvPr/>
        </p:nvPicPr>
        <p:blipFill>
          <a:blip r:embed="rId1"/>
          <a:stretch>
            <a:fillRect/>
          </a:stretch>
        </p:blipFill>
        <p:spPr>
          <a:xfrm>
            <a:off x="1790700" y="3100388"/>
            <a:ext cx="5557838" cy="151923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141419"/>
        </a:solidFill>
      </p:bgPr>
    </p:bg>
    <p:spTree>
      <p:nvGrpSpPr>
        <p:cNvPr id="1" name=""/>
        <p:cNvGrpSpPr/>
        <p:nvPr/>
      </p:nvGrpSpPr>
      <p:grpSpPr>
        <a:xfrm>
          <a:off x="0" y="0"/>
          <a:ext cx="0" cy="0"/>
          <a:chOff x="0" y="0"/>
          <a:chExt cx="0" cy="0"/>
        </a:xfrm>
      </p:grpSpPr>
      <p:sp>
        <p:nvSpPr>
          <p:cNvPr id="2" name="Text 0"/>
          <p:cNvSpPr/>
          <p:nvPr/>
        </p:nvSpPr>
        <p:spPr>
          <a:xfrm>
            <a:off x="457200" y="274638"/>
            <a:ext cx="8686800" cy="114300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Beats, Bars, and Phrases</a:t>
            </a:r>
            <a:endParaRPr lang="en-US" sz="3600" dirty="0"/>
          </a:p>
        </p:txBody>
      </p:sp>
      <p:sp>
        <p:nvSpPr>
          <p:cNvPr id="3" name="Text 1"/>
          <p:cNvSpPr/>
          <p:nvPr/>
        </p:nvSpPr>
        <p:spPr>
          <a:xfrm>
            <a:off x="457200" y="1600200"/>
            <a:ext cx="8686800" cy="4525963"/>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Beat = steady pulse</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4 beats = 1 bar</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Bars repeat in groups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Groups form phrases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Most phrases = multiples of 4 (e.g., 4, 8, 16, etc.,)</a:t>
            </a:r>
            <a:endParaRPr lang="en-US" sz="2000" dirty="0"/>
          </a:p>
        </p:txBody>
      </p:sp>
      <p:pic>
        <p:nvPicPr>
          <p:cNvPr id="4" name="Image 0" descr="preencoded.png">    </p:cNvPr>
          <p:cNvPicPr>
            <a:picLocks noChangeAspect="1"/>
          </p:cNvPicPr>
          <p:nvPr/>
        </p:nvPicPr>
        <p:blipFill>
          <a:blip r:embed="rId1"/>
          <a:stretch>
            <a:fillRect/>
          </a:stretch>
        </p:blipFill>
        <p:spPr>
          <a:xfrm>
            <a:off x="2062163" y="3781425"/>
            <a:ext cx="5014913" cy="857250"/>
          </a:xfrm>
          <a:prstGeom prst="rect">
            <a:avLst/>
          </a:prstGeom>
        </p:spPr>
      </p:pic>
      <p:pic>
        <p:nvPicPr>
          <p:cNvPr id="5" name="Image 1" descr="preencoded.png">    </p:cNvPr>
          <p:cNvPicPr>
            <a:picLocks noChangeAspect="1"/>
          </p:cNvPicPr>
          <p:nvPr/>
        </p:nvPicPr>
        <p:blipFill>
          <a:blip r:embed="rId2"/>
          <a:stretch>
            <a:fillRect/>
          </a:stretch>
        </p:blipFill>
        <p:spPr>
          <a:xfrm>
            <a:off x="3971925" y="1085850"/>
            <a:ext cx="4714875" cy="15240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2026-01-29T04:11:02Z</dcterms:created>
  <dcterms:modified xsi:type="dcterms:W3CDTF">2026-01-29T04:11:02Z</dcterms:modified>
</cp:coreProperties>
</file>